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95" r:id="rId7"/>
    <p:sldId id="296" r:id="rId8"/>
    <p:sldId id="297" r:id="rId9"/>
    <p:sldId id="263" r:id="rId10"/>
    <p:sldId id="264" r:id="rId11"/>
    <p:sldId id="298" r:id="rId12"/>
    <p:sldId id="267" r:id="rId13"/>
    <p:sldId id="300" r:id="rId14"/>
    <p:sldId id="299" r:id="rId15"/>
    <p:sldId id="268" r:id="rId16"/>
    <p:sldId id="278" r:id="rId17"/>
  </p:sldIdLst>
  <p:sldSz cx="9144000" cy="5143500" type="screen16x9"/>
  <p:notesSz cx="6858000" cy="9144000"/>
  <p:embeddedFontLst>
    <p:embeddedFont>
      <p:font typeface="Arvo" panose="020B060402020202020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Roboto Condensed" panose="020B0604020202020204" pitchFamily="2" charset="0"/>
      <p:regular r:id="rId31"/>
      <p:bold r:id="rId32"/>
      <p:italic r:id="rId33"/>
      <p:boldItalic r:id="rId34"/>
    </p:embeddedFont>
    <p:embeddedFont>
      <p:font typeface="Roboto Condensed Light" panose="020B0604020202020204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7665BA-8202-44FC-AD62-C9F0E3EA811A}">
  <a:tblStyle styleId="{E27665BA-8202-44FC-AD62-C9F0E3EA8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5DE48A-E3B5-44D0-98CB-AE0B3FDC03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83" autoAdjust="0"/>
  </p:normalViewPr>
  <p:slideViewPr>
    <p:cSldViewPr snapToGrid="0">
      <p:cViewPr>
        <p:scale>
          <a:sx n="83" d="100"/>
          <a:sy n="83" d="100"/>
        </p:scale>
        <p:origin x="794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352340920311987#cit_2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iencedirect.com/science/article/pii/S2352340920311987#fig0002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mbalanced-learn.readthedocs.io/en/stable/generated/imblearn.under_sampling.RandomUnderSampler.html#imblearn.under_sampling.RandomUnderSampler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352340920311987#cit_3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ciencedirect.com/science/article/pii/S2352340920311987#fig0005" TargetMode="External"/><Relationship Id="rId5" Type="http://schemas.openxmlformats.org/officeDocument/2006/relationships/hyperlink" Target="https://www.sciencedirect.com/science/article/pii/S2352340920311987#fig0004" TargetMode="External"/><Relationship Id="rId4" Type="http://schemas.openxmlformats.org/officeDocument/2006/relationships/hyperlink" Target="https://www.sciencedirect.com/science/article/pii/S2352340920311987#fig0003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E2E2E"/>
                </a:solidFill>
                <a:effectLst/>
                <a:latin typeface="NexusSerif"/>
              </a:rPr>
              <a:t>The two classes correspond to Malicious and Benign webpages. As the Internet has more Benign pages than Malicious</a:t>
            </a:r>
            <a:r>
              <a:rPr lang="en-US" b="0" i="0" u="none" strike="noStrike" baseline="30000" dirty="0">
                <a:solidFill>
                  <a:srgbClr val="0C7DBB"/>
                </a:solidFill>
                <a:effectLst/>
                <a:latin typeface="NexusSerif"/>
                <a:hlinkClick r:id="rId3"/>
              </a:rPr>
              <a:t>2</a:t>
            </a:r>
            <a:r>
              <a:rPr lang="en-US" b="0" i="0" dirty="0">
                <a:solidFill>
                  <a:srgbClr val="2E2E2E"/>
                </a:solidFill>
                <a:effectLst/>
                <a:latin typeface="NexusSerif"/>
              </a:rPr>
              <a:t> webpages, a similar disproportion also reflects in our Dataset. As seen in the graphical representation of Class Labels in </a:t>
            </a:r>
            <a:r>
              <a:rPr lang="en-US" b="0" i="0" u="none" strike="noStrike" dirty="0">
                <a:solidFill>
                  <a:srgbClr val="0C7DBB"/>
                </a:solidFill>
                <a:effectLst/>
                <a:latin typeface="NexusSerif"/>
                <a:hlinkClick r:id="rId4"/>
              </a:rPr>
              <a:t>Fig. 2</a:t>
            </a:r>
            <a:r>
              <a:rPr lang="en-US" b="0" i="0" dirty="0">
                <a:solidFill>
                  <a:srgbClr val="2E2E2E"/>
                </a:solidFill>
                <a:effectLst/>
                <a:latin typeface="NexusSerif"/>
              </a:rPr>
              <a:t>, a majority of the webpages are benign. Thus, users of this dataset should appropriately factor this skew in class distribution while training machine learning models.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none" strike="noStrike" dirty="0">
                <a:solidFill>
                  <a:srgbClr val="007BFF"/>
                </a:solidFill>
                <a:effectLst/>
                <a:hlinkClick r:id="rId3"/>
              </a:rPr>
              <a:t>RandomUnderSampler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B0604020202020204" pitchFamily="34" charset="0"/>
              </a:rPr>
              <a:t> is a fast and easy way to balance the data by randomly selecting a subset of data for the targeted classes. Under-sample the majority class(es) by randomly picking samples with or without replacement.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Lato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techniques used to adjust the class distribution of a data 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9298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After a Data understanding  I begin to work on data cleansing and cleaning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prepare my dataset to training 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EDA I do is I histogram on attribute TLD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this graph I select the most frequent TLD  and plot it with labeled </a:t>
            </a:r>
            <a:r>
              <a:rPr lang="en-US" dirty="0" err="1"/>
              <a:t>webpages..to</a:t>
            </a:r>
            <a:r>
              <a:rPr lang="en-US" dirty="0"/>
              <a:t> see witch domain have the most bad pages </a:t>
            </a:r>
          </a:p>
        </p:txBody>
      </p:sp>
    </p:spTree>
    <p:extLst>
      <p:ext uri="{BB962C8B-B14F-4D97-AF65-F5344CB8AC3E}">
        <p14:creationId xmlns:p14="http://schemas.microsoft.com/office/powerpoint/2010/main" val="1380737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042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262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349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013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E2E2E"/>
                </a:solidFill>
                <a:effectLst/>
                <a:latin typeface="NexusSerif"/>
              </a:rPr>
              <a:t>First attribute of the dataset represents URL of the webpages. Visualization of ‘</a:t>
            </a:r>
            <a:r>
              <a:rPr lang="en-US" b="0" i="0" dirty="0" err="1">
                <a:solidFill>
                  <a:srgbClr val="2E2E2E"/>
                </a:solidFill>
                <a:effectLst/>
                <a:latin typeface="NexusSerif"/>
              </a:rPr>
              <a:t>url</a:t>
            </a:r>
            <a:r>
              <a:rPr lang="en-US" b="0" i="0" dirty="0">
                <a:solidFill>
                  <a:srgbClr val="2E2E2E"/>
                </a:solidFill>
                <a:effectLst/>
                <a:latin typeface="NexusSerif"/>
              </a:rPr>
              <a:t>’ attribute, after vectorizing it (using Profanity Score</a:t>
            </a:r>
            <a:r>
              <a:rPr lang="en-US" b="0" i="0" u="none" strike="noStrike" baseline="30000" dirty="0">
                <a:solidFill>
                  <a:srgbClr val="0C7DBB"/>
                </a:solidFill>
                <a:effectLst/>
                <a:latin typeface="NexusSerif"/>
                <a:hlinkClick r:id="rId3"/>
              </a:rPr>
              <a:t>3</a:t>
            </a:r>
            <a:r>
              <a:rPr lang="en-US" b="0" i="0" dirty="0">
                <a:solidFill>
                  <a:srgbClr val="2E2E2E"/>
                </a:solidFill>
                <a:effectLst/>
                <a:latin typeface="NexusSerif"/>
              </a:rPr>
              <a:t>), is depicted in </a:t>
            </a:r>
            <a:r>
              <a:rPr lang="en-US" b="0" i="0" u="none" strike="noStrike" dirty="0">
                <a:solidFill>
                  <a:srgbClr val="0C7DBB"/>
                </a:solidFill>
                <a:effectLst/>
                <a:latin typeface="NexusSerif"/>
                <a:hlinkClick r:id="rId4"/>
              </a:rPr>
              <a:t>Fig. 3</a:t>
            </a:r>
            <a:r>
              <a:rPr lang="en-US" b="0" i="0" dirty="0">
                <a:solidFill>
                  <a:srgbClr val="2E2E2E"/>
                </a:solidFill>
                <a:effectLst/>
                <a:latin typeface="NexusSerif"/>
              </a:rPr>
              <a:t>. The second attribute ‘</a:t>
            </a:r>
            <a:r>
              <a:rPr lang="en-US" b="0" i="0" dirty="0" err="1">
                <a:solidFill>
                  <a:srgbClr val="2E2E2E"/>
                </a:solidFill>
                <a:effectLst/>
                <a:latin typeface="NexusSerif"/>
              </a:rPr>
              <a:t>ip_add</a:t>
            </a:r>
            <a:r>
              <a:rPr lang="en-US" b="0" i="0" dirty="0">
                <a:solidFill>
                  <a:srgbClr val="2E2E2E"/>
                </a:solidFill>
                <a:effectLst/>
                <a:latin typeface="NexusSerif"/>
              </a:rPr>
              <a:t>’ gives the IP Address of the Webserver hosting the webpage. Third attribute ‘</a:t>
            </a:r>
            <a:r>
              <a:rPr lang="en-US" b="0" i="0" dirty="0" err="1">
                <a:solidFill>
                  <a:srgbClr val="2E2E2E"/>
                </a:solidFill>
                <a:effectLst/>
                <a:latin typeface="NexusSerif"/>
              </a:rPr>
              <a:t>geo_loc</a:t>
            </a:r>
            <a:r>
              <a:rPr lang="en-US" b="0" i="0" dirty="0">
                <a:solidFill>
                  <a:srgbClr val="2E2E2E"/>
                </a:solidFill>
                <a:effectLst/>
                <a:latin typeface="NexusSerif"/>
              </a:rPr>
              <a:t>’ gives the country to which the IP Address belongs. The IP Address distribution is plotted country wise in </a:t>
            </a:r>
            <a:r>
              <a:rPr lang="en-US" b="0" i="0" u="none" strike="noStrike" dirty="0">
                <a:solidFill>
                  <a:srgbClr val="0C7DBB"/>
                </a:solidFill>
                <a:effectLst/>
                <a:latin typeface="NexusSerif"/>
                <a:hlinkClick r:id="rId5"/>
              </a:rPr>
              <a:t>Fig. 4</a:t>
            </a:r>
            <a:r>
              <a:rPr lang="en-US" b="0" i="0" dirty="0">
                <a:solidFill>
                  <a:srgbClr val="2E2E2E"/>
                </a:solidFill>
                <a:effectLst/>
                <a:latin typeface="NexusSerif"/>
              </a:rPr>
              <a:t> and </a:t>
            </a:r>
            <a:r>
              <a:rPr lang="en-US" b="0" i="0" u="none" strike="noStrike" dirty="0">
                <a:solidFill>
                  <a:srgbClr val="0C7DBB"/>
                </a:solidFill>
                <a:effectLst/>
                <a:latin typeface="NexusSerif"/>
                <a:hlinkClick r:id="rId6"/>
              </a:rPr>
              <a:t>Fig. 5</a:t>
            </a:r>
            <a:r>
              <a:rPr lang="en-US" b="0" i="0" dirty="0">
                <a:solidFill>
                  <a:srgbClr val="2E2E2E"/>
                </a:solidFill>
                <a:effectLst/>
                <a:latin typeface="NexusSerif"/>
              </a:rPr>
              <a:t> for Malicious and Benign webpages, respectively. As can be inferred from the maps in </a:t>
            </a:r>
            <a:r>
              <a:rPr lang="en-US" b="0" i="0" u="none" strike="noStrike" dirty="0">
                <a:solidFill>
                  <a:srgbClr val="0C7DBB"/>
                </a:solidFill>
                <a:effectLst/>
                <a:latin typeface="NexusSerif"/>
                <a:hlinkClick r:id="rId5"/>
              </a:rPr>
              <a:t>Fig. 4</a:t>
            </a:r>
            <a:r>
              <a:rPr lang="en-US" b="0" i="0" dirty="0">
                <a:solidFill>
                  <a:srgbClr val="2E2E2E"/>
                </a:solidFill>
                <a:effectLst/>
                <a:latin typeface="NexusSerif"/>
              </a:rPr>
              <a:t> and </a:t>
            </a:r>
            <a:r>
              <a:rPr lang="en-US" b="0" i="0" u="none" strike="noStrike" dirty="0">
                <a:solidFill>
                  <a:srgbClr val="0C7DBB"/>
                </a:solidFill>
                <a:effectLst/>
                <a:latin typeface="NexusSerif"/>
                <a:hlinkClick r:id="rId6"/>
              </a:rPr>
              <a:t>Fig. 5</a:t>
            </a:r>
            <a:r>
              <a:rPr lang="en-US" b="0" i="0" dirty="0">
                <a:solidFill>
                  <a:srgbClr val="2E2E2E"/>
                </a:solidFill>
                <a:effectLst/>
                <a:latin typeface="NexusSerif"/>
              </a:rPr>
              <a:t>, the dataset represents webpages from servers across the globe.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4" name="Google Shape;44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45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6" name="Google Shape;46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53" name="Google Shape;53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5" name="Google Shape;55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56" name="Google Shape;56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8" name="Google Shape;58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5"/>
                </a:solidFill>
              </a:rPr>
              <a:t>“</a:t>
            </a:r>
            <a:endParaRPr sz="7200" b="1">
              <a:solidFill>
                <a:schemeClr val="accent5"/>
              </a:solidFill>
            </a:endParaRPr>
          </a:p>
        </p:txBody>
      </p: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Predicting Malicious and Benign Webpages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706366" y="379436"/>
            <a:ext cx="5927034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</a:t>
            </a:r>
            <a:r>
              <a:rPr lang="en-US" b="0" i="0" dirty="0">
                <a:solidFill>
                  <a:srgbClr val="323232"/>
                </a:solidFill>
                <a:effectLst/>
                <a:latin typeface="NexusSerif"/>
              </a:rPr>
              <a:t> </a:t>
            </a:r>
            <a:r>
              <a:rPr lang="en-US" dirty="0"/>
              <a:t>label distribution - Malicious &amp; Benign</a:t>
            </a:r>
            <a:endParaRPr dirty="0"/>
          </a:p>
        </p:txBody>
      </p:sp>
      <p:sp>
        <p:nvSpPr>
          <p:cNvPr id="287" name="Google Shape;287;p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288" name="Google Shape;288;p19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89" name="Google Shape;289;p1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12E56BF-43D8-4040-87B9-45F50110F3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51" t="47035" r="15197" b="12724"/>
          <a:stretch/>
        </p:blipFill>
        <p:spPr>
          <a:xfrm>
            <a:off x="1025351" y="1667215"/>
            <a:ext cx="6274543" cy="27440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706366" y="379436"/>
            <a:ext cx="5927034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RandomUnderSampler</a:t>
            </a:r>
            <a:endParaRPr dirty="0"/>
          </a:p>
        </p:txBody>
      </p:sp>
      <p:sp>
        <p:nvSpPr>
          <p:cNvPr id="287" name="Google Shape;287;p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88" name="Google Shape;288;p19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89" name="Google Shape;289;p1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237;p16">
            <a:extLst>
              <a:ext uri="{FF2B5EF4-FFF2-40B4-BE49-F238E27FC236}">
                <a16:creationId xmlns:a16="http://schemas.microsoft.com/office/drawing/2014/main" id="{073BE94D-E4CC-4312-BF21-625311BEA8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808" y="1624614"/>
            <a:ext cx="6132600" cy="15509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1400" dirty="0">
                <a:solidFill>
                  <a:srgbClr val="222222"/>
                </a:solidFill>
                <a:latin typeface="Lato" panose="020F0502020204030203" pitchFamily="34" charset="0"/>
              </a:rPr>
              <a:t>Random over-sampling </a:t>
            </a:r>
          </a:p>
          <a:p>
            <a:pPr marL="76200" indent="0">
              <a:buNone/>
            </a:pPr>
            <a:endParaRPr 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Generate new samples by randomly sampling with replacement of the currently available samples</a:t>
            </a:r>
          </a:p>
          <a:p>
            <a:endParaRPr lang="en-US" sz="1400" dirty="0">
              <a:solidFill>
                <a:srgbClr val="222222"/>
              </a:solidFill>
              <a:latin typeface="Lato" panose="020F0502020204030203" pitchFamily="34" charset="0"/>
            </a:endParaRPr>
          </a:p>
          <a:p>
            <a:pPr marL="114300" indent="0">
              <a:buNone/>
            </a:pPr>
            <a:endParaRPr lang="en-US" sz="1400" dirty="0">
              <a:solidFill>
                <a:srgbClr val="222222"/>
              </a:solidFill>
              <a:latin typeface="Lato" panose="020F050202020403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71ED4D-169B-422C-82D2-5F206DBFB801}"/>
              </a:ext>
            </a:extLst>
          </p:cNvPr>
          <p:cNvSpPr txBox="1"/>
          <p:nvPr/>
        </p:nvSpPr>
        <p:spPr>
          <a:xfrm>
            <a:off x="759930" y="3312829"/>
            <a:ext cx="651701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Courier New" panose="02070309020205020404" pitchFamily="49" charset="0"/>
                <a:ea typeface="Roboto Condensed Light"/>
                <a:cs typeface="Courier New" panose="02070309020205020404" pitchFamily="49" charset="0"/>
                <a:sym typeface="Roboto Condensed Light"/>
              </a:rPr>
              <a:t>Original</a:t>
            </a: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ea typeface="Roboto Condensed Light"/>
                <a:cs typeface="Courier New" panose="02070309020205020404" pitchFamily="49" charset="0"/>
                <a:sym typeface="Roboto Condensed Light"/>
              </a:rPr>
              <a:t> dataset shape Counter({'bad': 7821, 'good’: 2020)</a:t>
            </a:r>
          </a:p>
          <a:p>
            <a:r>
              <a:rPr lang="en-US" b="1" dirty="0">
                <a:solidFill>
                  <a:srgbClr val="222222"/>
                </a:solidFill>
                <a:latin typeface="Courier New" panose="02070309020205020404" pitchFamily="49" charset="0"/>
                <a:ea typeface="Roboto Condensed Light"/>
                <a:cs typeface="Courier New" panose="02070309020205020404" pitchFamily="49" charset="0"/>
                <a:sym typeface="Roboto Condensed Light"/>
              </a:rPr>
              <a:t>Resample</a:t>
            </a:r>
            <a:r>
              <a:rPr lang="en-US" dirty="0">
                <a:solidFill>
                  <a:srgbClr val="222222"/>
                </a:solidFill>
                <a:latin typeface="Courier New" panose="02070309020205020404" pitchFamily="49" charset="0"/>
                <a:ea typeface="Roboto Condensed Light"/>
                <a:cs typeface="Courier New" panose="02070309020205020404" pitchFamily="49" charset="0"/>
                <a:sym typeface="Roboto Condensed Light"/>
              </a:rPr>
              <a:t> dataset shape Counter({'bad': 7821, 'good': 7821})</a:t>
            </a:r>
          </a:p>
        </p:txBody>
      </p:sp>
    </p:spTree>
    <p:extLst>
      <p:ext uri="{BB962C8B-B14F-4D97-AF65-F5344CB8AC3E}">
        <p14:creationId xmlns:p14="http://schemas.microsoft.com/office/powerpoint/2010/main" val="3942588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US" dirty="0"/>
            </a:br>
            <a:r>
              <a:rPr lang="en-US" dirty="0"/>
              <a:t>Feature Extraction &amp; Cleaning</a:t>
            </a:r>
            <a:br>
              <a:rPr lang="en-US" b="0" i="0" dirty="0">
                <a:solidFill>
                  <a:srgbClr val="000000"/>
                </a:solidFill>
                <a:effectLst/>
                <a:latin typeface="Inter"/>
              </a:rPr>
            </a:b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325" name="Google Shape;325;p22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32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AB02C5A-561A-471A-913F-C2C7CEEF07B6}"/>
              </a:ext>
            </a:extLst>
          </p:cNvPr>
          <p:cNvSpPr txBox="1"/>
          <p:nvPr/>
        </p:nvSpPr>
        <p:spPr>
          <a:xfrm>
            <a:off x="516314" y="1974233"/>
            <a:ext cx="6397599" cy="2662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Lato" panose="020F0502020204030203" pitchFamily="34" charset="0"/>
                <a:ea typeface="Roboto Condensed Light"/>
                <a:sym typeface="Roboto Condensed Light"/>
              </a:rPr>
              <a:t>Imputing or dropping  missing values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tabLst/>
              <a:defRPr/>
            </a:pPr>
            <a:endParaRPr lang="en-US" sz="1800" dirty="0">
              <a:solidFill>
                <a:srgbClr val="222222"/>
              </a:solidFill>
              <a:latin typeface="Lato" panose="020F0502020204030203" pitchFamily="34" charset="0"/>
              <a:ea typeface="Roboto Condensed Light"/>
              <a:sym typeface="Roboto Condensed Light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tabLst/>
              <a:defRPr/>
            </a:pPr>
            <a:r>
              <a:rPr lang="en-US" sz="1800" dirty="0">
                <a:solidFill>
                  <a:srgbClr val="222222"/>
                </a:solidFill>
                <a:latin typeface="Lato" panose="020F0502020204030203" pitchFamily="34" charset="0"/>
                <a:ea typeface="Roboto Condensed Light"/>
                <a:sym typeface="Roboto Condensed Light"/>
              </a:rPr>
              <a:t>Handling Outliers 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tabLst/>
              <a:defRPr/>
            </a:pPr>
            <a:endParaRPr lang="en-US" sz="1800" dirty="0">
              <a:solidFill>
                <a:srgbClr val="222222"/>
              </a:solidFill>
              <a:latin typeface="Lato" panose="020F0502020204030203" pitchFamily="34" charset="0"/>
              <a:ea typeface="Roboto Condensed Light"/>
              <a:sym typeface="Roboto Condensed Light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tabLst/>
              <a:defRPr/>
            </a:pPr>
            <a:r>
              <a:rPr lang="en-US" sz="1800" dirty="0">
                <a:solidFill>
                  <a:srgbClr val="222222"/>
                </a:solidFill>
                <a:latin typeface="Lato" panose="020F0502020204030203" pitchFamily="34" charset="0"/>
                <a:ea typeface="Roboto Condensed Light"/>
                <a:sym typeface="Roboto Condensed Light"/>
              </a:rPr>
              <a:t>Encoding categorical data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Lato" panose="020F0502020204030203" pitchFamily="34" charset="0"/>
              <a:ea typeface="Roboto Condensed Light"/>
              <a:sym typeface="Roboto Condensed Light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1800"/>
              <a:buFont typeface="Roboto Condensed Light"/>
              <a:buChar char="▰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Lato" panose="020F0502020204030203" pitchFamily="34" charset="0"/>
              <a:ea typeface="Roboto Condensed Light"/>
              <a:sym typeface="Roboto Condensed Light"/>
            </a:endParaRPr>
          </a:p>
          <a:p>
            <a:pPr marL="1143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1800"/>
              <a:tabLst/>
              <a:defRPr/>
            </a:pPr>
            <a:endParaRPr lang="en-US" dirty="0">
              <a:solidFill>
                <a:srgbClr val="222222"/>
              </a:solidFill>
              <a:latin typeface="Lato" panose="020F0502020204030203" pitchFamily="34" charset="0"/>
              <a:ea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97C27-5B82-42A7-8D68-26036A2BC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with histogram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9683DD-40F3-47FB-BDC7-C5796C8BDC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7A391A-01F7-497D-8D3B-655C5F1C56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71" t="32059" r="16109" b="11558"/>
          <a:stretch/>
        </p:blipFill>
        <p:spPr>
          <a:xfrm>
            <a:off x="405549" y="1526625"/>
            <a:ext cx="5819257" cy="30295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B080D7-260F-41AC-8207-09745AC32E8B}"/>
              </a:ext>
            </a:extLst>
          </p:cNvPr>
          <p:cNvSpPr txBox="1"/>
          <p:nvPr/>
        </p:nvSpPr>
        <p:spPr>
          <a:xfrm>
            <a:off x="6717397" y="1671085"/>
            <a:ext cx="205548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E2E2E"/>
                </a:solidFill>
                <a:effectLst/>
                <a:latin typeface="NexusSerif"/>
              </a:rPr>
              <a:t>‘TLD’ gives the Top-Level Domain Name of the webpage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3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990269" y="387271"/>
            <a:ext cx="2079834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US" dirty="0"/>
            </a:br>
            <a:r>
              <a:rPr lang="en-US" dirty="0"/>
              <a:t>Algorithms</a:t>
            </a:r>
            <a:br>
              <a:rPr lang="en-US" b="0" i="0" dirty="0">
                <a:solidFill>
                  <a:srgbClr val="000000"/>
                </a:solidFill>
                <a:effectLst/>
                <a:latin typeface="Inter"/>
              </a:rPr>
            </a:br>
            <a:endParaRPr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22" name="Google Shape;322;p22"/>
          <p:cNvSpPr/>
          <p:nvPr/>
        </p:nvSpPr>
        <p:spPr>
          <a:xfrm>
            <a:off x="4572000" y="1578549"/>
            <a:ext cx="2386800" cy="2386800"/>
          </a:xfrm>
          <a:prstGeom prst="diamond">
            <a:avLst/>
          </a:prstGeom>
          <a:solidFill>
            <a:srgbClr val="C7D3E6"/>
          </a:solidFill>
          <a:ln w="38100" cap="flat" cmpd="sng">
            <a:solidFill>
              <a:srgbClr val="92A8C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Random Forest</a:t>
            </a:r>
            <a:endParaRPr sz="1600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25" name="Google Shape;325;p22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326" name="Google Shape;326;p2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322;p22">
            <a:extLst>
              <a:ext uri="{FF2B5EF4-FFF2-40B4-BE49-F238E27FC236}">
                <a16:creationId xmlns:a16="http://schemas.microsoft.com/office/drawing/2014/main" id="{D74E03E4-F626-46E6-A942-BD351DA368E2}"/>
              </a:ext>
            </a:extLst>
          </p:cNvPr>
          <p:cNvSpPr/>
          <p:nvPr/>
        </p:nvSpPr>
        <p:spPr>
          <a:xfrm>
            <a:off x="1514730" y="1578549"/>
            <a:ext cx="2386800" cy="2386800"/>
          </a:xfrm>
          <a:prstGeom prst="diamond">
            <a:avLst/>
          </a:prstGeom>
          <a:solidFill>
            <a:srgbClr val="C7D3E6"/>
          </a:solidFill>
          <a:ln w="38100" cap="flat" cmpd="sng">
            <a:solidFill>
              <a:srgbClr val="92A8C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63248"/>
                </a:solidFill>
                <a:latin typeface="Roboto Condensed"/>
                <a:ea typeface="Roboto Condensed"/>
                <a:sym typeface="Roboto Condensed"/>
              </a:rPr>
              <a:t>L</a:t>
            </a:r>
            <a:r>
              <a:rPr lang="en-US" sz="1600" dirty="0">
                <a:solidFill>
                  <a:srgbClr val="263248"/>
                </a:solidFill>
                <a:latin typeface="Roboto Condensed"/>
                <a:ea typeface="Roboto Condensed"/>
                <a:sym typeface="Roboto Condensed"/>
              </a:rPr>
              <a:t>ogistic regression</a:t>
            </a:r>
            <a:endParaRPr sz="1600" dirty="0">
              <a:solidFill>
                <a:srgbClr val="263248"/>
              </a:solidFill>
              <a:latin typeface="Roboto Condensed"/>
              <a:ea typeface="Roboto Condensed"/>
              <a:sym typeface="Roboto Condense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B42953-EF94-4DD1-8B6A-FD9F0F454A9C}"/>
              </a:ext>
            </a:extLst>
          </p:cNvPr>
          <p:cNvSpPr txBox="1"/>
          <p:nvPr/>
        </p:nvSpPr>
        <p:spPr>
          <a:xfrm>
            <a:off x="2030185" y="4002198"/>
            <a:ext cx="14590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 : </a:t>
            </a:r>
            <a:r>
              <a:rPr lang="en-US" b="1" dirty="0"/>
              <a:t>0.96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8BF5D8-42EF-49C0-871F-1A2D7A95633D}"/>
              </a:ext>
            </a:extLst>
          </p:cNvPr>
          <p:cNvSpPr txBox="1"/>
          <p:nvPr/>
        </p:nvSpPr>
        <p:spPr>
          <a:xfrm>
            <a:off x="5109117" y="4002197"/>
            <a:ext cx="1799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 : </a:t>
            </a:r>
            <a:r>
              <a:rPr lang="en-US" b="1" dirty="0"/>
              <a:t>0.97</a:t>
            </a:r>
          </a:p>
        </p:txBody>
      </p:sp>
    </p:spTree>
    <p:extLst>
      <p:ext uri="{BB962C8B-B14F-4D97-AF65-F5344CB8AC3E}">
        <p14:creationId xmlns:p14="http://schemas.microsoft.com/office/powerpoint/2010/main" val="304476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Evaluation</a:t>
            </a:r>
            <a:endParaRPr dirty="0"/>
          </a:p>
        </p:txBody>
      </p:sp>
      <p:sp>
        <p:nvSpPr>
          <p:cNvPr id="343" name="Google Shape;343;p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344" name="Google Shape;344;p23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45" name="Google Shape;345;p2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1B20F26-B7C6-42FC-AE10-9BB1E3A1A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75" t="57962" r="55802" b="29998"/>
          <a:stretch/>
        </p:blipFill>
        <p:spPr>
          <a:xfrm>
            <a:off x="1411581" y="1650415"/>
            <a:ext cx="1759933" cy="508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BF79D4-6D69-41D8-B241-FEEDDDD0C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18" t="53596" r="46282" b="36154"/>
          <a:stretch/>
        </p:blipFill>
        <p:spPr>
          <a:xfrm>
            <a:off x="4756550" y="1707065"/>
            <a:ext cx="2632248" cy="436158"/>
          </a:xfrm>
          <a:prstGeom prst="rect">
            <a:avLst/>
          </a:prstGeom>
        </p:spPr>
      </p:pic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4CBCD39A-E5DB-4F48-BFCA-990CBD806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022" y="2404654"/>
            <a:ext cx="2579305" cy="2006126"/>
          </a:xfrm>
          <a:prstGeom prst="rect">
            <a:avLst/>
          </a:prstGeom>
        </p:spPr>
      </p:pic>
      <p:pic>
        <p:nvPicPr>
          <p:cNvPr id="11" name="Picture 10" descr="Chart, treemap chart&#10;&#10;Description automatically generated">
            <a:extLst>
              <a:ext uri="{FF2B5EF4-FFF2-40B4-BE49-F238E27FC236}">
                <a16:creationId xmlns:a16="http://schemas.microsoft.com/office/drawing/2014/main" id="{C725D248-1255-4D76-8E52-5F132778B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209" y="2404654"/>
            <a:ext cx="2579305" cy="200612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610CBDA-B7A6-4B0D-A85F-2476FAD79469}"/>
              </a:ext>
            </a:extLst>
          </p:cNvPr>
          <p:cNvGrpSpPr/>
          <p:nvPr/>
        </p:nvGrpSpPr>
        <p:grpSpPr>
          <a:xfrm rot="16200000">
            <a:off x="-514235" y="2972276"/>
            <a:ext cx="1928275" cy="661503"/>
            <a:chOff x="2115309" y="2117178"/>
            <a:chExt cx="5043757" cy="907707"/>
          </a:xfrm>
        </p:grpSpPr>
        <p:grpSp>
          <p:nvGrpSpPr>
            <p:cNvPr id="23" name="Google Shape;389;p26">
              <a:extLst>
                <a:ext uri="{FF2B5EF4-FFF2-40B4-BE49-F238E27FC236}">
                  <a16:creationId xmlns:a16="http://schemas.microsoft.com/office/drawing/2014/main" id="{7CC4A6E9-15A4-4BBE-BF80-7B757E69D030}"/>
                </a:ext>
              </a:extLst>
            </p:cNvPr>
            <p:cNvGrpSpPr/>
            <p:nvPr/>
          </p:nvGrpSpPr>
          <p:grpSpPr>
            <a:xfrm>
              <a:off x="2115309" y="2117178"/>
              <a:ext cx="5043757" cy="907707"/>
              <a:chOff x="-1535283" y="1287961"/>
              <a:chExt cx="11486579" cy="2067199"/>
            </a:xfrm>
          </p:grpSpPr>
          <p:sp>
            <p:nvSpPr>
              <p:cNvPr id="24" name="Google Shape;390;p26">
                <a:extLst>
                  <a:ext uri="{FF2B5EF4-FFF2-40B4-BE49-F238E27FC236}">
                    <a16:creationId xmlns:a16="http://schemas.microsoft.com/office/drawing/2014/main" id="{A243EDC4-0DD5-461A-B590-17B17332A1E4}"/>
                  </a:ext>
                </a:extLst>
              </p:cNvPr>
              <p:cNvSpPr/>
              <p:nvPr/>
            </p:nvSpPr>
            <p:spPr>
              <a:xfrm>
                <a:off x="8699476" y="1287961"/>
                <a:ext cx="1243801" cy="414300"/>
              </a:xfrm>
              <a:prstGeom prst="triangle">
                <a:avLst>
                  <a:gd name="adj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5" name="Google Shape;391;p26">
                <a:extLst>
                  <a:ext uri="{FF2B5EF4-FFF2-40B4-BE49-F238E27FC236}">
                    <a16:creationId xmlns:a16="http://schemas.microsoft.com/office/drawing/2014/main" id="{4791DDD3-ED33-477C-A3C7-B2539CA16570}"/>
                  </a:ext>
                </a:extLst>
              </p:cNvPr>
              <p:cNvSpPr/>
              <p:nvPr/>
            </p:nvSpPr>
            <p:spPr>
              <a:xfrm rot="10800000" flipH="1">
                <a:off x="-308909" y="1697039"/>
                <a:ext cx="9030600" cy="1243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6" name="Google Shape;392;p26">
                <a:extLst>
                  <a:ext uri="{FF2B5EF4-FFF2-40B4-BE49-F238E27FC236}">
                    <a16:creationId xmlns:a16="http://schemas.microsoft.com/office/drawing/2014/main" id="{0FA5B615-401A-40D7-BDDC-DBD8E27DCAFD}"/>
                  </a:ext>
                </a:extLst>
              </p:cNvPr>
              <p:cNvSpPr/>
              <p:nvPr/>
            </p:nvSpPr>
            <p:spPr>
              <a:xfrm rot="10800000" flipH="1">
                <a:off x="8707496" y="1697043"/>
                <a:ext cx="1243800" cy="12438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7" name="Google Shape;393;p26">
                <a:extLst>
                  <a:ext uri="{FF2B5EF4-FFF2-40B4-BE49-F238E27FC236}">
                    <a16:creationId xmlns:a16="http://schemas.microsoft.com/office/drawing/2014/main" id="{A3E2C738-1E24-4698-A2C7-8CEC025C6B8A}"/>
                  </a:ext>
                </a:extLst>
              </p:cNvPr>
              <p:cNvSpPr/>
              <p:nvPr/>
            </p:nvSpPr>
            <p:spPr>
              <a:xfrm flipH="1">
                <a:off x="-1535283" y="1697043"/>
                <a:ext cx="1243800" cy="12438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8" name="Google Shape;394;p26">
                <a:extLst>
                  <a:ext uri="{FF2B5EF4-FFF2-40B4-BE49-F238E27FC236}">
                    <a16:creationId xmlns:a16="http://schemas.microsoft.com/office/drawing/2014/main" id="{1963DDE7-7797-47D3-93EF-AA1C51A62455}"/>
                  </a:ext>
                </a:extLst>
              </p:cNvPr>
              <p:cNvSpPr/>
              <p:nvPr/>
            </p:nvSpPr>
            <p:spPr>
              <a:xfrm rot="10800000">
                <a:off x="-1535278" y="2940860"/>
                <a:ext cx="1243800" cy="414300"/>
              </a:xfrm>
              <a:prstGeom prst="triangle">
                <a:avLst>
                  <a:gd name="adj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9BAB92A-6F2F-4CCF-AAE7-551E826AFFC4}"/>
                </a:ext>
              </a:extLst>
            </p:cNvPr>
            <p:cNvSpPr txBox="1"/>
            <p:nvPr/>
          </p:nvSpPr>
          <p:spPr>
            <a:xfrm>
              <a:off x="2286957" y="2391542"/>
              <a:ext cx="4573912" cy="3589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63248"/>
                  </a:solidFill>
                  <a:effectLst/>
                  <a:uLnTx/>
                  <a:uFillTx/>
                  <a:latin typeface="Roboto Condensed"/>
                  <a:ea typeface="Roboto Condensed"/>
                  <a:cs typeface="Arial"/>
                  <a:sym typeface="Roboto Condensed"/>
                </a:rPr>
                <a:t>Logistic regression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A9B6CF7-30EF-4886-9CC9-3B96F8706CA6}"/>
              </a:ext>
            </a:extLst>
          </p:cNvPr>
          <p:cNvGrpSpPr/>
          <p:nvPr/>
        </p:nvGrpSpPr>
        <p:grpSpPr>
          <a:xfrm rot="5400000">
            <a:off x="7473221" y="2867876"/>
            <a:ext cx="1928275" cy="661503"/>
            <a:chOff x="2115309" y="2117178"/>
            <a:chExt cx="5043757" cy="907707"/>
          </a:xfrm>
        </p:grpSpPr>
        <p:grpSp>
          <p:nvGrpSpPr>
            <p:cNvPr id="34" name="Google Shape;389;p26">
              <a:extLst>
                <a:ext uri="{FF2B5EF4-FFF2-40B4-BE49-F238E27FC236}">
                  <a16:creationId xmlns:a16="http://schemas.microsoft.com/office/drawing/2014/main" id="{1AC7436E-769F-4EF6-B5DC-5B84C5B9E3BF}"/>
                </a:ext>
              </a:extLst>
            </p:cNvPr>
            <p:cNvGrpSpPr/>
            <p:nvPr/>
          </p:nvGrpSpPr>
          <p:grpSpPr>
            <a:xfrm>
              <a:off x="2115309" y="2117178"/>
              <a:ext cx="5043757" cy="907707"/>
              <a:chOff x="-1535283" y="1287961"/>
              <a:chExt cx="11486579" cy="2067199"/>
            </a:xfrm>
          </p:grpSpPr>
          <p:sp>
            <p:nvSpPr>
              <p:cNvPr id="36" name="Google Shape;390;p26">
                <a:extLst>
                  <a:ext uri="{FF2B5EF4-FFF2-40B4-BE49-F238E27FC236}">
                    <a16:creationId xmlns:a16="http://schemas.microsoft.com/office/drawing/2014/main" id="{0ABA5C14-18EC-49A4-8076-E6AE201C4CE8}"/>
                  </a:ext>
                </a:extLst>
              </p:cNvPr>
              <p:cNvSpPr/>
              <p:nvPr/>
            </p:nvSpPr>
            <p:spPr>
              <a:xfrm>
                <a:off x="8699476" y="1287961"/>
                <a:ext cx="1243801" cy="414300"/>
              </a:xfrm>
              <a:prstGeom prst="triangle">
                <a:avLst>
                  <a:gd name="adj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7" name="Google Shape;391;p26">
                <a:extLst>
                  <a:ext uri="{FF2B5EF4-FFF2-40B4-BE49-F238E27FC236}">
                    <a16:creationId xmlns:a16="http://schemas.microsoft.com/office/drawing/2014/main" id="{02FADD03-C002-4B3C-B40B-DDF9FCF51750}"/>
                  </a:ext>
                </a:extLst>
              </p:cNvPr>
              <p:cNvSpPr/>
              <p:nvPr/>
            </p:nvSpPr>
            <p:spPr>
              <a:xfrm rot="10800000" flipH="1">
                <a:off x="-308909" y="1697039"/>
                <a:ext cx="9030600" cy="1243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8" name="Google Shape;392;p26">
                <a:extLst>
                  <a:ext uri="{FF2B5EF4-FFF2-40B4-BE49-F238E27FC236}">
                    <a16:creationId xmlns:a16="http://schemas.microsoft.com/office/drawing/2014/main" id="{2C7563C4-77F0-44A6-AF83-C27929D304BD}"/>
                  </a:ext>
                </a:extLst>
              </p:cNvPr>
              <p:cNvSpPr/>
              <p:nvPr/>
            </p:nvSpPr>
            <p:spPr>
              <a:xfrm rot="10800000" flipH="1">
                <a:off x="8707496" y="1697043"/>
                <a:ext cx="1243800" cy="12438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9" name="Google Shape;393;p26">
                <a:extLst>
                  <a:ext uri="{FF2B5EF4-FFF2-40B4-BE49-F238E27FC236}">
                    <a16:creationId xmlns:a16="http://schemas.microsoft.com/office/drawing/2014/main" id="{2E8C85D7-1D0D-4F29-8AE5-818EC85402CA}"/>
                  </a:ext>
                </a:extLst>
              </p:cNvPr>
              <p:cNvSpPr/>
              <p:nvPr/>
            </p:nvSpPr>
            <p:spPr>
              <a:xfrm flipH="1">
                <a:off x="-1535283" y="1697043"/>
                <a:ext cx="1243800" cy="12438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40" name="Google Shape;394;p26">
                <a:extLst>
                  <a:ext uri="{FF2B5EF4-FFF2-40B4-BE49-F238E27FC236}">
                    <a16:creationId xmlns:a16="http://schemas.microsoft.com/office/drawing/2014/main" id="{CEB01864-851C-4315-B053-7FF4C34BEBCB}"/>
                  </a:ext>
                </a:extLst>
              </p:cNvPr>
              <p:cNvSpPr/>
              <p:nvPr/>
            </p:nvSpPr>
            <p:spPr>
              <a:xfrm rot="10800000">
                <a:off x="-1535278" y="2940860"/>
                <a:ext cx="1243800" cy="414300"/>
              </a:xfrm>
              <a:prstGeom prst="triangle">
                <a:avLst>
                  <a:gd name="adj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A41343-EBD2-456A-B1F8-70462816EE17}"/>
                </a:ext>
              </a:extLst>
            </p:cNvPr>
            <p:cNvSpPr txBox="1"/>
            <p:nvPr/>
          </p:nvSpPr>
          <p:spPr>
            <a:xfrm>
              <a:off x="2286957" y="2391542"/>
              <a:ext cx="4573912" cy="3589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Random Forest</a:t>
              </a:r>
            </a:p>
          </p:txBody>
        </p:sp>
      </p:grpSp>
      <p:cxnSp>
        <p:nvCxnSpPr>
          <p:cNvPr id="41" name="Google Shape;734;p42">
            <a:extLst>
              <a:ext uri="{FF2B5EF4-FFF2-40B4-BE49-F238E27FC236}">
                <a16:creationId xmlns:a16="http://schemas.microsoft.com/office/drawing/2014/main" id="{DA539651-5224-465F-98E9-FA1209D1824C}"/>
              </a:ext>
            </a:extLst>
          </p:cNvPr>
          <p:cNvCxnSpPr>
            <a:cxnSpLocks/>
          </p:cNvCxnSpPr>
          <p:nvPr/>
        </p:nvCxnSpPr>
        <p:spPr>
          <a:xfrm>
            <a:off x="4162624" y="1576288"/>
            <a:ext cx="0" cy="270111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ctrTitle" idx="4294967295"/>
          </p:nvPr>
        </p:nvSpPr>
        <p:spPr>
          <a:xfrm>
            <a:off x="1275150" y="25717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5"/>
                </a:solidFill>
              </a:rPr>
              <a:t>THANK you</a:t>
            </a:r>
            <a:endParaRPr sz="6000" dirty="0">
              <a:solidFill>
                <a:schemeClr val="accent5"/>
              </a:solidFill>
            </a:endParaRPr>
          </a:p>
        </p:txBody>
      </p:sp>
      <p:grpSp>
        <p:nvGrpSpPr>
          <p:cNvPr id="526" name="Google Shape;526;p33"/>
          <p:cNvGrpSpPr/>
          <p:nvPr/>
        </p:nvGrpSpPr>
        <p:grpSpPr>
          <a:xfrm>
            <a:off x="3996210" y="1174167"/>
            <a:ext cx="1197664" cy="1126777"/>
            <a:chOff x="5972700" y="2330200"/>
            <a:chExt cx="411625" cy="387275"/>
          </a:xfrm>
        </p:grpSpPr>
        <p:sp>
          <p:nvSpPr>
            <p:cNvPr id="527" name="Google Shape;527;p3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"/>
          <p:cNvSpPr txBox="1">
            <a:spLocks noGrp="1"/>
          </p:cNvSpPr>
          <p:nvPr>
            <p:ph type="ctrTitle" idx="4294967295"/>
          </p:nvPr>
        </p:nvSpPr>
        <p:spPr>
          <a:xfrm>
            <a:off x="1275150" y="19918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5"/>
                </a:solidFill>
              </a:rPr>
              <a:t>HELLO!</a:t>
            </a:r>
            <a:endParaRPr sz="6000" dirty="0">
              <a:solidFill>
                <a:schemeClr val="accent5"/>
              </a:solidFill>
            </a:endParaRPr>
          </a:p>
        </p:txBody>
      </p:sp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171629" y="3515697"/>
            <a:ext cx="4946992" cy="8514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Project Overview</a:t>
            </a:r>
            <a:endParaRPr sz="4400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One of the biggest challenging on the internet now is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web Security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; there are billions of websites active on Internet, So threats on the Internet is increasing and the hackers evolving newer techniques to trap web users.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But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With the advancement of technology, especially in the field of AI and ML, we can detect malicious webpages by using machine learning. 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24AA16-6D1C-4034-962E-BBB60342072B}"/>
              </a:ext>
            </a:extLst>
          </p:cNvPr>
          <p:cNvSpPr/>
          <p:nvPr/>
        </p:nvSpPr>
        <p:spPr>
          <a:xfrm>
            <a:off x="287206" y="1225523"/>
            <a:ext cx="542569" cy="614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236;p16">
            <a:extLst>
              <a:ext uri="{FF2B5EF4-FFF2-40B4-BE49-F238E27FC236}">
                <a16:creationId xmlns:a16="http://schemas.microsoft.com/office/drawing/2014/main" id="{0680FA2A-3D45-4873-BCAA-A9A412D40984}"/>
              </a:ext>
            </a:extLst>
          </p:cNvPr>
          <p:cNvSpPr txBox="1">
            <a:spLocks/>
          </p:cNvSpPr>
          <p:nvPr/>
        </p:nvSpPr>
        <p:spPr>
          <a:xfrm>
            <a:off x="241353" y="195277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600" b="1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Overview</a:t>
            </a:r>
            <a:endParaRPr lang="en-US" sz="4400" b="1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 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624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the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Goal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of my project is to build a classification ML model that can detect these attacks based on previous attacks happened to many webpages.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Benefits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of building such this model is to help organization in improving their security on premises</a:t>
            </a:r>
          </a:p>
          <a:p>
            <a:r>
              <a:rPr lang="en-US" sz="1800" b="0" i="0" dirty="0">
                <a:solidFill>
                  <a:srgbClr val="2E2E2E"/>
                </a:solidFill>
                <a:effectLst/>
                <a:latin typeface="NexusSerif"/>
              </a:rPr>
              <a:t>used by Cyber Security firms or Anti-Virus companies to model their security products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Also, the result of the model can be used by Cyber Law Enforcement  to enhance their policy procedure.</a:t>
            </a:r>
            <a:endParaRPr lang="en-US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171629" y="3470166"/>
            <a:ext cx="4946992" cy="8514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Data Description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1306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Data Description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704244" y="1540442"/>
            <a:ext cx="6132600" cy="3365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Data was gathered from Web between November 2019 and March 2020, with random web crawls carried out to ensure adequate global coverage.</a:t>
            </a:r>
          </a:p>
          <a:p>
            <a:pPr marL="76200" indent="0">
              <a:buNone/>
            </a:pP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The dataset was designed and prepared with the aim of classification of webpages as Malicious or Benign. However, related to webpage analysis. The attributes of this dataset are listed</a:t>
            </a:r>
          </a:p>
          <a:p>
            <a:endParaRPr 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The dataset contains sufficient information that can be used for any machine learning task</a:t>
            </a:r>
          </a:p>
          <a:p>
            <a:endParaRPr lang="en-US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7296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Data Description </a:t>
            </a:r>
            <a:r>
              <a:rPr lang="en-US" sz="2000" dirty="0" err="1"/>
              <a:t>cont</a:t>
            </a:r>
            <a:r>
              <a:rPr lang="en-US" sz="2000" dirty="0"/>
              <a:t>,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651721" y="2104270"/>
            <a:ext cx="6132600" cy="3130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Dataset containing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10,000 Webpages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with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9 features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F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eatures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of the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Dataset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are both categorical and numerical types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The last attribute is </a:t>
            </a: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Class Label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, which can be used for training the machine learning algorithm.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The </a:t>
            </a: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two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 classes correspond to </a:t>
            </a: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Malicious (bad)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 and </a:t>
            </a: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Benign (Good)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 webpages.</a:t>
            </a:r>
            <a:endParaRPr lang="en-US" sz="1400" dirty="0">
              <a:solidFill>
                <a:srgbClr val="2E2E2E"/>
              </a:solidFill>
              <a:latin typeface="NexusSerif"/>
            </a:endParaRPr>
          </a:p>
          <a:p>
            <a:endParaRPr lang="en-US" sz="1400" dirty="0">
              <a:solidFill>
                <a:srgbClr val="2E2E2E"/>
              </a:solidFill>
              <a:latin typeface="NexusSerif"/>
            </a:endParaRPr>
          </a:p>
          <a:p>
            <a:endParaRPr lang="en-US" sz="1400" dirty="0">
              <a:solidFill>
                <a:srgbClr val="2E2E2E"/>
              </a:solidFill>
              <a:latin typeface="NexusSerif"/>
            </a:endParaRPr>
          </a:p>
          <a:p>
            <a:endParaRPr lang="en-US" sz="1400" dirty="0">
              <a:solidFill>
                <a:srgbClr val="2E2E2E"/>
              </a:solidFill>
              <a:latin typeface="NexusSerif"/>
            </a:endParaRPr>
          </a:p>
          <a:p>
            <a:endParaRPr lang="en-US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75210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Snapshot of the Dataset</a:t>
            </a:r>
          </a:p>
        </p:txBody>
      </p:sp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718E861-0106-471D-BD19-22762E0C69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9" t="37916" r="20083" b="38405"/>
          <a:stretch/>
        </p:blipFill>
        <p:spPr>
          <a:xfrm>
            <a:off x="433316" y="1965390"/>
            <a:ext cx="8310367" cy="22499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4E046F-0434-43ED-9CC1-65263481E772}"/>
              </a:ext>
            </a:extLst>
          </p:cNvPr>
          <p:cNvSpPr/>
          <p:nvPr/>
        </p:nvSpPr>
        <p:spPr>
          <a:xfrm>
            <a:off x="8080388" y="1992172"/>
            <a:ext cx="478244" cy="21474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B4DC5-FA59-4EE2-A356-E36E279DA920}"/>
              </a:ext>
            </a:extLst>
          </p:cNvPr>
          <p:cNvSpPr txBox="1"/>
          <p:nvPr/>
        </p:nvSpPr>
        <p:spPr>
          <a:xfrm>
            <a:off x="7829620" y="1402132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Roboto Condensed"/>
                <a:ea typeface="Roboto Condensed"/>
                <a:sym typeface="Roboto Condensed"/>
              </a:rPr>
              <a:t>Target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704</Words>
  <Application>Microsoft Office PowerPoint</Application>
  <PresentationFormat>On-screen Show (16:9)</PresentationFormat>
  <Paragraphs>78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Roboto</vt:lpstr>
      <vt:lpstr>NexusSerif</vt:lpstr>
      <vt:lpstr>Arial</vt:lpstr>
      <vt:lpstr>Inter</vt:lpstr>
      <vt:lpstr>Roboto Condensed</vt:lpstr>
      <vt:lpstr>Lato</vt:lpstr>
      <vt:lpstr>Calibri</vt:lpstr>
      <vt:lpstr>Courier New</vt:lpstr>
      <vt:lpstr>Arvo</vt:lpstr>
      <vt:lpstr>Roboto Condensed Light</vt:lpstr>
      <vt:lpstr>Salerio template</vt:lpstr>
      <vt:lpstr>Predicting Malicious and Benign Webpages</vt:lpstr>
      <vt:lpstr>HELLO!</vt:lpstr>
      <vt:lpstr>Project Overview</vt:lpstr>
      <vt:lpstr>PowerPoint Presentation</vt:lpstr>
      <vt:lpstr>Goal </vt:lpstr>
      <vt:lpstr>Data Description</vt:lpstr>
      <vt:lpstr>Data Description</vt:lpstr>
      <vt:lpstr>Data Description cont,</vt:lpstr>
      <vt:lpstr>Snapshot of the Dataset</vt:lpstr>
      <vt:lpstr>Class label distribution - Malicious &amp; Benign</vt:lpstr>
      <vt:lpstr>RandomUnderSampler</vt:lpstr>
      <vt:lpstr> Feature Extraction &amp; Cleaning </vt:lpstr>
      <vt:lpstr>EDA with histogram</vt:lpstr>
      <vt:lpstr> Algorithms </vt:lpstr>
      <vt:lpstr>Model Evaluation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Malicious and Benign Webpages</dc:title>
  <cp:lastModifiedBy>هديل امين احمد  الرحيلي</cp:lastModifiedBy>
  <cp:revision>2</cp:revision>
  <dcterms:modified xsi:type="dcterms:W3CDTF">2021-11-17T19:58:37Z</dcterms:modified>
</cp:coreProperties>
</file>